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6"/>
  </p:notesMasterIdLst>
  <p:sldIdLst>
    <p:sldId id="256" r:id="rId4"/>
    <p:sldId id="257" r:id="rId5"/>
  </p:sldIdLst>
  <p:sldSz cx="9906000" cy="6858000" type="A4"/>
  <p:notesSz cx="9906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9" d="100"/>
          <a:sy n="109" d="100"/>
        </p:scale>
        <p:origin x="1416" y="102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ED902B6-1A57-0856-812C-BBC42559005D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7B72FDF-9A46-AF84-E5CE-FF3F7592B06F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9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50"/>
            </a:lvl2pPr>
            <a:lvl3pPr marL="742950" indent="0" algn="ctr">
              <a:buNone/>
              <a:defRPr sz="1450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7088981" y="365125"/>
            <a:ext cx="2135981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681037" y="365125"/>
            <a:ext cx="6284119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75878" y="1709739"/>
            <a:ext cx="8543925" cy="2852737"/>
          </a:xfrm>
        </p:spPr>
        <p:txBody>
          <a:bodyPr anchor="b"/>
          <a:lstStyle>
            <a:lvl1pPr>
              <a:defRPr sz="49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5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681037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5014913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365126"/>
            <a:ext cx="8543925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50" b="1"/>
            </a:lvl2pPr>
            <a:lvl3pPr marL="742950" indent="0">
              <a:buNone/>
              <a:defRPr sz="145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82328" y="2505074"/>
            <a:ext cx="4190702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50" b="1"/>
            </a:lvl2pPr>
            <a:lvl3pPr marL="742950" indent="0">
              <a:buNone/>
              <a:defRPr sz="145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5014913" y="2505074"/>
            <a:ext cx="4211340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5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5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ChangeAspect="1" noGrp="1"/>
          </p:cNvSpPr>
          <p:nvPr>
            <p:ph type="pic" idx="1"/>
          </p:nvPr>
        </p:nvSpPr>
        <p:spPr bwMode="auto"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300"/>
            </a:lvl2pPr>
            <a:lvl3pPr marL="742950" indent="0">
              <a:buNone/>
              <a:defRPr sz="1950"/>
            </a:lvl3pPr>
            <a:lvl4pPr marL="1114425" indent="0">
              <a:buNone/>
              <a:defRPr sz="1650"/>
            </a:lvl4pPr>
            <a:lvl5pPr marL="1485900" indent="0">
              <a:buNone/>
              <a:defRPr sz="1650"/>
            </a:lvl5pPr>
            <a:lvl6pPr marL="1857375" indent="0">
              <a:buNone/>
              <a:defRPr sz="1650"/>
            </a:lvl6pPr>
            <a:lvl7pPr marL="2228850" indent="0">
              <a:buNone/>
              <a:defRPr sz="1650"/>
            </a:lvl7pPr>
            <a:lvl8pPr marL="2600325" indent="0">
              <a:buNone/>
              <a:defRPr sz="1650"/>
            </a:lvl8pPr>
            <a:lvl9pPr marL="2971800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Click icon to add picture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5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681037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81037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681037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>07.02.2025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2950">
        <a:lnSpc>
          <a:spcPct val="90000"/>
        </a:lnSpc>
        <a:spcBef>
          <a:spcPts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>
        <a:lnSpc>
          <a:spcPct val="90000"/>
        </a:lnSpc>
        <a:spcBef>
          <a:spcPts val="813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95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auto">
          <a:xfrm>
            <a:off x="5259303" y="5202989"/>
            <a:ext cx="4464496" cy="1512168"/>
          </a:xfrm>
          <a:prstGeom prst="rect">
            <a:avLst/>
          </a:prstGeom>
          <a:solidFill>
            <a:srgbClr val="005E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1450">
              <a:solidFill>
                <a:srgbClr val="005EA8"/>
              </a:solidFill>
            </a:endParaRPr>
          </a:p>
        </p:txBody>
      </p:sp>
      <p:sp>
        <p:nvSpPr>
          <p:cNvPr id="321976136" name="Textfeld 321976135"/>
          <p:cNvSpPr txBox="1"/>
          <p:nvPr/>
        </p:nvSpPr>
        <p:spPr bwMode="auto">
          <a:xfrm>
            <a:off x="632520" y="874453"/>
            <a:ext cx="4095059" cy="3159456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de-CH" sz="1100" b="1">
                <a:solidFill>
                  <a:srgbClr val="005EA8"/>
                </a:solidFill>
                <a:ea typeface="Times New Roman"/>
              </a:rPr>
              <a:t>Bewegungsempfehlung im Spital für mobile </a:t>
            </a:r>
            <a:r>
              <a:rPr lang="de-CH" sz="1100" b="1">
                <a:solidFill>
                  <a:srgbClr val="005EA8"/>
                </a:solidFill>
                <a:ea typeface="Times New Roman"/>
              </a:rPr>
              <a:t>Patient:innen</a:t>
            </a:r>
            <a:endParaRPr lang="de-CH" sz="1100" b="1">
              <a:solidFill>
                <a:srgbClr val="005EA8"/>
              </a:solidFill>
              <a:ea typeface="Times New Roman"/>
            </a:endParaRPr>
          </a:p>
          <a:p>
            <a:pPr>
              <a:defRPr/>
            </a:pPr>
            <a:r>
              <a:rPr lang="de-CH" sz="105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endParaRPr lang="de-CH" sz="1100"/>
          </a:p>
          <a:p>
            <a:pPr>
              <a:defRPr/>
            </a:pPr>
            <a:r>
              <a:rPr lang="de-CH" sz="1100">
                <a:solidFill>
                  <a:srgbClr val="000000"/>
                </a:solidFill>
                <a:ea typeface="Calibri"/>
                <a:cs typeface="Calibri"/>
              </a:rPr>
              <a:t>1x </a:t>
            </a:r>
            <a:r>
              <a:rPr lang="de-CH" sz="1100">
                <a:solidFill>
                  <a:srgbClr val="000000"/>
                </a:solidFill>
                <a:ea typeface="Calibri"/>
                <a:cs typeface="Calibri"/>
              </a:rPr>
              <a:t>Ganglänge sind bereits _____ m</a:t>
            </a:r>
            <a:endParaRPr lang="de-CH" sz="1100"/>
          </a:p>
          <a:p>
            <a:pPr>
              <a:lnSpc>
                <a:spcPct val="200000"/>
              </a:lnSpc>
              <a:defRPr/>
            </a:pPr>
            <a:r>
              <a:rPr lang="de-CH" sz="1100">
                <a:solidFill>
                  <a:srgbClr val="000000"/>
                </a:solidFill>
                <a:ea typeface="Calibri"/>
                <a:cs typeface="Calibri"/>
              </a:rPr>
              <a:t>1x zum WC und zurück sind bereits _____ m</a:t>
            </a:r>
            <a:endParaRPr lang="de-CH" sz="1100"/>
          </a:p>
          <a:p>
            <a:pPr>
              <a:lnSpc>
                <a:spcPct val="200000"/>
              </a:lnSpc>
              <a:defRPr/>
            </a:pPr>
            <a:r>
              <a:rPr lang="de-CH" sz="1100">
                <a:solidFill>
                  <a:srgbClr val="000000"/>
                </a:solidFill>
                <a:ea typeface="Calibri"/>
                <a:cs typeface="Calibri"/>
              </a:rPr>
              <a:t>1x zum Haupteingang und zurück sind bereits ____ m</a:t>
            </a:r>
            <a:endParaRPr lang="de-CH" sz="1100"/>
          </a:p>
          <a:p>
            <a:pPr>
              <a:lnSpc>
                <a:spcPct val="200000"/>
              </a:lnSpc>
              <a:defRPr/>
            </a:pPr>
            <a:r>
              <a:rPr lang="de-CH" sz="1100">
                <a:solidFill>
                  <a:srgbClr val="000000"/>
                </a:solidFill>
                <a:ea typeface="Calibri"/>
                <a:cs typeface="Calibri"/>
              </a:rPr>
              <a:t>1x zur Cafeteria und zurück sind bereits ____ m</a:t>
            </a:r>
            <a:endParaRPr lang="de-CH" sz="1100"/>
          </a:p>
          <a:p>
            <a:pPr>
              <a:defRPr/>
            </a:pPr>
            <a:r>
              <a:rPr lang="it-IT" sz="1100">
                <a:solidFill>
                  <a:srgbClr val="000000"/>
                </a:solidFill>
                <a:ea typeface="Calibri"/>
                <a:cs typeface="Calibri"/>
              </a:rPr>
              <a:t> </a:t>
            </a:r>
            <a:endParaRPr lang="it-IT" sz="1100"/>
          </a:p>
          <a:p>
            <a:pPr>
              <a:defRPr/>
            </a:pPr>
            <a:r>
              <a:rPr lang="it-IT" sz="110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it-IT" sz="1100" b="1">
                <a:solidFill>
                  <a:srgbClr val="000000"/>
                </a:solidFill>
                <a:ea typeface="Calibri"/>
                <a:cs typeface="Calibri"/>
              </a:rPr>
              <a:t> 			</a:t>
            </a:r>
            <a:endParaRPr/>
          </a:p>
          <a:p>
            <a:pPr>
              <a:defRPr/>
            </a:pPr>
            <a:endParaRPr lang="it-IT" sz="1100" b="1">
              <a:solidFill>
                <a:srgbClr val="000000"/>
              </a:solidFill>
              <a:ea typeface="Calibri"/>
              <a:cs typeface="Calibri"/>
            </a:endParaRPr>
          </a:p>
          <a:p>
            <a:pPr>
              <a:defRPr/>
            </a:pPr>
            <a:endParaRPr lang="it-IT" sz="1100" b="1">
              <a:solidFill>
                <a:srgbClr val="000000"/>
              </a:solidFill>
              <a:ea typeface="Calibri"/>
              <a:cs typeface="Calibri"/>
            </a:endParaRPr>
          </a:p>
          <a:p>
            <a:pPr>
              <a:defRPr/>
            </a:pPr>
            <a:r>
              <a:rPr lang="it-IT" sz="1100" b="1">
                <a:solidFill>
                  <a:srgbClr val="000000"/>
                </a:solidFill>
                <a:ea typeface="Calibri"/>
                <a:cs typeface="Calibri"/>
              </a:rPr>
              <a:t>	    </a:t>
            </a:r>
            <a:endParaRPr lang="it-IT" sz="1100"/>
          </a:p>
          <a:p>
            <a:pPr algn="ctr">
              <a:defRPr/>
            </a:pPr>
            <a:endParaRPr lang="it-IT" sz="1100" b="1">
              <a:solidFill>
                <a:srgbClr val="005EA8"/>
              </a:solidFill>
              <a:ea typeface="Times New Roman"/>
            </a:endParaRPr>
          </a:p>
          <a:p>
            <a:pPr algn="ctr">
              <a:defRPr/>
            </a:pPr>
            <a:r>
              <a:rPr lang="it-IT" sz="1100" b="1">
                <a:solidFill>
                  <a:srgbClr val="005EA8"/>
                </a:solidFill>
                <a:ea typeface="Times New Roman"/>
              </a:rPr>
              <a:t> </a:t>
            </a:r>
            <a:endParaRPr lang="de-CH" sz="1100" b="1">
              <a:solidFill>
                <a:srgbClr val="005EA8"/>
              </a:solidFill>
              <a:ea typeface="Times New Roman"/>
            </a:endParaRPr>
          </a:p>
          <a:p>
            <a:pPr algn="ctr">
              <a:defRPr/>
            </a:pPr>
            <a:r>
              <a:rPr lang="de-CH" sz="1100" b="1">
                <a:solidFill>
                  <a:srgbClr val="005EA8"/>
                </a:solidFill>
                <a:ea typeface="Times New Roman"/>
              </a:rPr>
              <a:t>JEDE BEWEGUNG ZÄHLT</a:t>
            </a:r>
            <a:endParaRPr lang="de-CH" sz="1100"/>
          </a:p>
          <a:p>
            <a:pPr>
              <a:defRPr/>
            </a:pPr>
            <a:r>
              <a:rPr lang="it-IT" sz="1100">
                <a:solidFill>
                  <a:srgbClr val="000000"/>
                </a:solidFill>
                <a:highlight>
                  <a:srgbClr val="FFFF00"/>
                </a:highlight>
                <a:ea typeface="Calibri"/>
                <a:cs typeface="Calibri"/>
              </a:rPr>
              <a:t> </a:t>
            </a:r>
            <a:endParaRPr lang="it-IT" sz="1100">
              <a:highlight>
                <a:srgbClr val="FFFF00"/>
              </a:highlight>
            </a:endParaRPr>
          </a:p>
          <a:p>
            <a:pPr>
              <a:defRPr/>
            </a:pPr>
            <a:r>
              <a:rPr lang="it-IT" sz="1100">
                <a:solidFill>
                  <a:srgbClr val="000000"/>
                </a:solidFill>
                <a:highlight>
                  <a:srgbClr val="FFFF00"/>
                </a:highlight>
                <a:ea typeface="Calibri"/>
                <a:cs typeface="Calibri"/>
              </a:rPr>
              <a:t> </a:t>
            </a:r>
            <a:endParaRPr lang="de-CH" sz="105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92129618" name="Textfeld 17"/>
          <p:cNvSpPr txBox="1"/>
          <p:nvPr/>
        </p:nvSpPr>
        <p:spPr bwMode="auto">
          <a:xfrm>
            <a:off x="6139339" y="5602014"/>
            <a:ext cx="290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CH" b="1">
                <a:solidFill>
                  <a:schemeClr val="bg1"/>
                </a:solidFill>
                <a:ea typeface="Times New Roman"/>
              </a:rPr>
              <a:t>Nationaler</a:t>
            </a:r>
            <a:r>
              <a:rPr lang="de-CH" b="1">
                <a:solidFill>
                  <a:schemeClr val="bg1"/>
                </a:solidFill>
              </a:rPr>
              <a:t> </a:t>
            </a:r>
            <a:r>
              <a:rPr lang="de-CH" b="1">
                <a:solidFill>
                  <a:schemeClr val="bg1"/>
                </a:solidFill>
                <a:ea typeface="Times New Roman"/>
              </a:rPr>
              <a:t>Aktionstag</a:t>
            </a:r>
            <a:endParaRPr/>
          </a:p>
        </p:txBody>
      </p:sp>
      <p:pic>
        <p:nvPicPr>
          <p:cNvPr id="1587650008" name="Grafik 158765000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10799989">
            <a:off x="33774" y="6616946"/>
            <a:ext cx="3971673" cy="19642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673080" y="525028"/>
            <a:ext cx="3515000" cy="43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8053168" name="Textfeld 628053167"/>
          <p:cNvSpPr txBox="1"/>
          <p:nvPr/>
        </p:nvSpPr>
        <p:spPr bwMode="auto">
          <a:xfrm>
            <a:off x="346470" y="537610"/>
            <a:ext cx="4100346" cy="5271495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de-CH" sz="1100">
                <a:solidFill>
                  <a:srgbClr val="000000"/>
                </a:solidFill>
              </a:rPr>
              <a:t>Das Erhalten der Mobilität und Selbständigkeit muss ein interdisziplinäres Ziel jeder stationären Behandlung sein!</a:t>
            </a: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>
                <a:solidFill>
                  <a:srgbClr val="000000"/>
                </a:solidFill>
              </a:rPr>
              <a:t>Studien belegen: Hospitalisierte erwachsene </a:t>
            </a:r>
            <a:r>
              <a:rPr lang="de-CH" sz="1100">
                <a:solidFill>
                  <a:srgbClr val="000000"/>
                </a:solidFill>
              </a:rPr>
              <a:t>Patient:innen</a:t>
            </a:r>
            <a:r>
              <a:rPr lang="de-CH" sz="1100">
                <a:solidFill>
                  <a:srgbClr val="000000"/>
                </a:solidFill>
              </a:rPr>
              <a:t> aller Altersgruppen verbringen im Schnitt über 91% ihrer Tage im Spital inaktiv liegend oder sitzend.</a:t>
            </a:r>
            <a:r>
              <a:rPr lang="de-CH" sz="1100" baseline="30000">
                <a:solidFill>
                  <a:srgbClr val="000000"/>
                </a:solidFill>
              </a:rPr>
              <a:t>1</a:t>
            </a:r>
            <a:r>
              <a:rPr lang="de-CH" sz="1100">
                <a:solidFill>
                  <a:srgbClr val="000000"/>
                </a:solidFill>
              </a:rPr>
              <a:t> Über 65-jährige </a:t>
            </a:r>
            <a:r>
              <a:rPr lang="de-CH" sz="1100">
                <a:solidFill>
                  <a:srgbClr val="000000"/>
                </a:solidFill>
              </a:rPr>
              <a:t>Patient:innen</a:t>
            </a:r>
            <a:r>
              <a:rPr lang="de-CH" sz="1100">
                <a:solidFill>
                  <a:srgbClr val="000000"/>
                </a:solidFill>
              </a:rPr>
              <a:t> sogar über 96%.</a:t>
            </a:r>
            <a:r>
              <a:rPr lang="de-CH" sz="1100" baseline="30000">
                <a:solidFill>
                  <a:srgbClr val="000000"/>
                </a:solidFill>
              </a:rPr>
              <a:t>2</a:t>
            </a: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/>
              <a:t>Je höher die körperlichen Aktivität </a:t>
            </a:r>
            <a:r>
              <a:rPr lang="de-CH" sz="1100"/>
              <a:t>Patient:innen</a:t>
            </a:r>
            <a:r>
              <a:rPr lang="de-CH" sz="1100"/>
              <a:t> postoperativ ist, desto kürzer ist ihre Hospitalisationsdauer.</a:t>
            </a:r>
            <a:r>
              <a:rPr lang="de-CH" sz="1100" baseline="30000">
                <a:solidFill>
                  <a:srgbClr val="000000"/>
                </a:solidFill>
              </a:rPr>
              <a:t>3</a:t>
            </a:r>
            <a:endParaRPr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/>
              <a:t>Kritisch kranke </a:t>
            </a:r>
            <a:r>
              <a:rPr lang="de-CH" sz="1100"/>
              <a:t>Patient:innen</a:t>
            </a:r>
            <a:r>
              <a:rPr lang="de-CH" sz="1100"/>
              <a:t> </a:t>
            </a:r>
            <a:r>
              <a:rPr lang="de-CH" sz="1100"/>
              <a:t>verlieren 2% </a:t>
            </a:r>
            <a:r>
              <a:rPr lang="de-CH" sz="1100"/>
              <a:t>ihrer Muskelmasse pro Tag.</a:t>
            </a:r>
            <a:r>
              <a:rPr lang="de-CH" sz="1100" baseline="30000">
                <a:solidFill>
                  <a:srgbClr val="000000"/>
                </a:solidFill>
              </a:rPr>
              <a:t>4</a:t>
            </a:r>
            <a:endParaRPr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>
                <a:ea typeface="Calibri"/>
                <a:cs typeface="Calibri"/>
              </a:rPr>
              <a:t>Es ist empfohlen, dass </a:t>
            </a:r>
            <a:r>
              <a:rPr lang="de-CH" sz="1100">
                <a:ea typeface="Calibri"/>
                <a:cs typeface="Calibri"/>
              </a:rPr>
              <a:t>Patient:innen</a:t>
            </a:r>
            <a:r>
              <a:rPr lang="de-CH" sz="1100">
                <a:ea typeface="Calibri"/>
                <a:cs typeface="Calibri"/>
              </a:rPr>
              <a:t> 900 </a:t>
            </a:r>
            <a:r>
              <a:rPr lang="de-CH" sz="1100">
                <a:ea typeface="Calibri"/>
                <a:cs typeface="Calibri"/>
              </a:rPr>
              <a:t>Schritte bzw. 500 m pro </a:t>
            </a:r>
            <a:r>
              <a:rPr lang="de-CH" sz="1100">
                <a:ea typeface="Calibri"/>
                <a:cs typeface="Calibri"/>
              </a:rPr>
              <a:t>Tag gehen</a:t>
            </a:r>
            <a:r>
              <a:rPr lang="de-CH" sz="1100"/>
              <a:t>.</a:t>
            </a:r>
            <a:r>
              <a:rPr lang="de-CH" sz="1100" baseline="30000">
                <a:solidFill>
                  <a:srgbClr val="000000"/>
                </a:solidFill>
              </a:rPr>
              <a:t>5</a:t>
            </a:r>
            <a:endParaRPr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/>
              <a:t>Alle </a:t>
            </a:r>
            <a:r>
              <a:rPr lang="de-CH" sz="1100"/>
              <a:t>Professionen können zur Förderung der körperlichen Aktivität beitragen</a:t>
            </a:r>
            <a:r>
              <a:rPr lang="de-CH" sz="1100"/>
              <a:t>!</a:t>
            </a:r>
            <a:endParaRPr/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>
              <a:solidFill>
                <a:srgbClr val="000000"/>
              </a:solidFill>
              <a:ea typeface="Calibri"/>
              <a:cs typeface="Calibri"/>
            </a:endParaRPr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/>
              <a:t>Weitere </a:t>
            </a:r>
            <a:r>
              <a:rPr lang="de-CH" sz="1100"/>
              <a:t>Informationen findet ihr 		    auf der Webseite </a:t>
            </a:r>
            <a:r>
              <a:rPr lang="de-CH" sz="1100"/>
              <a:t>der IGPTR-A:</a:t>
            </a:r>
            <a:endParaRPr/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endParaRPr lang="de-CH" sz="1100"/>
          </a:p>
          <a:p>
            <a:pPr>
              <a:defRPr/>
            </a:pPr>
            <a:r>
              <a:rPr lang="de-CH" sz="1100"/>
              <a:t>Die angegebenen Quellen findet ihr hier: </a:t>
            </a:r>
            <a:endParaRPr/>
          </a:p>
        </p:txBody>
      </p:sp>
      <p:sp>
        <p:nvSpPr>
          <p:cNvPr id="1189178537" name="Textfeld 1189178536"/>
          <p:cNvSpPr txBox="1"/>
          <p:nvPr/>
        </p:nvSpPr>
        <p:spPr bwMode="auto">
          <a:xfrm>
            <a:off x="5179428" y="1133760"/>
            <a:ext cx="4709300" cy="290786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1450"/>
          </a:p>
        </p:txBody>
      </p:sp>
      <p:sp>
        <p:nvSpPr>
          <p:cNvPr id="501686826" name=" 501686825"/>
          <p:cNvSpPr/>
          <p:nvPr/>
        </p:nvSpPr>
        <p:spPr bwMode="auto">
          <a:xfrm>
            <a:off x="5097016" y="537611"/>
            <a:ext cx="4592784" cy="371503"/>
          </a:xfrm>
        </p:spPr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lang="de-CH" sz="1100" b="1">
                <a:solidFill>
                  <a:srgbClr val="005EA8"/>
                </a:solidFill>
                <a:ea typeface="Times New Roman"/>
              </a:rPr>
              <a:t>Das kannst du für die </a:t>
            </a:r>
            <a:r>
              <a:rPr lang="de-CH" sz="1100" b="1">
                <a:solidFill>
                  <a:srgbClr val="005EA8"/>
                </a:solidFill>
                <a:ea typeface="Times New Roman"/>
              </a:rPr>
              <a:t>Patient:innen</a:t>
            </a:r>
            <a:r>
              <a:rPr lang="de-CH" sz="1100" b="1">
                <a:solidFill>
                  <a:srgbClr val="005EA8"/>
                </a:solidFill>
                <a:ea typeface="Times New Roman"/>
              </a:rPr>
              <a:t> tun, um die Aktivität zu fördern</a:t>
            </a:r>
            <a:endParaRPr lang="de-CH" sz="1100"/>
          </a:p>
          <a:p>
            <a:pPr>
              <a:defRPr/>
            </a:pPr>
            <a:endParaRPr lang="de-CH" sz="1100" b="1">
              <a:solidFill>
                <a:srgbClr val="FF0000"/>
              </a:solidFill>
              <a:ea typeface="Times New Roman"/>
            </a:endParaRPr>
          </a:p>
        </p:txBody>
      </p:sp>
      <p:graphicFrame>
        <p:nvGraphicFramePr>
          <p:cNvPr id="1392335084" name="Tabelle 1392335083"/>
          <p:cNvGraphicFramePr>
            <a:graphicFrameLocks xmlns:a="http://schemas.openxmlformats.org/drawingml/2006/main"/>
          </p:cNvGraphicFramePr>
          <p:nvPr/>
        </p:nvGraphicFramePr>
        <p:xfrm>
          <a:off x="4953000" y="2165671"/>
          <a:ext cx="4904575" cy="4663440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654536"/>
                <a:gridCol w="1504745"/>
                <a:gridCol w="763361"/>
                <a:gridCol w="1981933"/>
              </a:tblGrid>
              <a:tr h="408623">
                <a:tc gridSpan="2">
                  <a:txBody>
                    <a:bodyPr/>
                    <a:p>
                      <a:pPr>
                        <a:defRPr/>
                      </a:pPr>
                      <a:r>
                        <a:rPr lang="de-CH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Bei unselbständig mobilen </a:t>
                      </a:r>
                      <a:r>
                        <a:rPr lang="de-CH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Patient:innen</a:t>
                      </a:r>
                      <a:r>
                        <a:rPr lang="de-CH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endParaRPr lang="de-CH" sz="1100"/>
                    </a:p>
                    <a:p>
                      <a:pPr>
                        <a:defRPr/>
                      </a:pPr>
                      <a:endParaRPr lang="fr-FR" sz="900" b="1" i="0" u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marL="628650" marR="0" lvl="0" indent="-628650" algn="l" defTabSz="7429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CH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Bei selbständig mobilen Patient:innen</a:t>
                      </a: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71889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Begleite den/die Patient:in aufs WC.</a:t>
                      </a:r>
                      <a:endParaRPr lang="de-CH" sz="1100" b="0" i="0" u="none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Teile mögliche Aktivitäten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und Ausflugsziele  den Patient:innen und Angehörigen mit (Essen am Tisch, spazieren im Gang, Balkon, Cafeteria, Garten, Treppe statt Lift...).</a:t>
                      </a:r>
                      <a:endParaRPr/>
                    </a:p>
                    <a:p>
                      <a:pPr>
                        <a:defRPr/>
                      </a:pPr>
                      <a:endParaRPr lang="de-CH" sz="1100" b="0" i="0" u="none" strike="noStrike" cap="none" spc="0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936104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Motiviere den/die Patient:in, das Essen am Tisch einzunehmen.</a:t>
                      </a:r>
                      <a:endParaRPr/>
                    </a:p>
                    <a:p>
                      <a:pPr>
                        <a:defRPr/>
                      </a:pPr>
                      <a:endParaRPr lang="de-CH" sz="1100" b="0" i="0" u="none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lang="de-CH" sz="1100" b="0" i="0" u="none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8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Gib Komplimente, wenn sich der/die Patient:in bewegt.</a:t>
                      </a: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1213485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Setze Hilfsmittel zur Förderung der selbständigen Fortbewegung ein (evtl. in Rücksprache mit Physiotherapie).</a:t>
                      </a: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  <a:p>
                      <a:pPr>
                        <a:defRPr/>
                      </a:pPr>
                      <a:r>
                        <a:rPr sz="8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Frag den/die </a:t>
                      </a: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Patient:in</a:t>
                      </a: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, ob er/sie sich heute bereits bewegt oder seine Übungen gemacht hat. </a:t>
                      </a:r>
                      <a:endParaRPr lang="de-CH" sz="1100" b="0" i="0" u="none" strike="noStrike" cap="none" spc="0">
                        <a:solidFill>
                          <a:srgbClr val="000000"/>
                        </a:solidFill>
                        <a:latin typeface="+mn-lt"/>
                        <a:cs typeface="Times New Roman"/>
                      </a:endParaRPr>
                    </a:p>
                    <a:p>
                      <a:pPr>
                        <a:defRPr/>
                      </a:pPr>
                      <a:endParaRPr lang="de-CH" sz="1100"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Besprich zusammen mit der/dem </a:t>
                      </a: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Patient:en</a:t>
                      </a:r>
                      <a:r>
                        <a:rPr lang="de-CH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ein Tagesziel.</a:t>
                      </a:r>
                      <a:r>
                        <a:rPr lang="de-DE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endParaRPr sz="1100">
                        <a:latin typeface="+mn-lt"/>
                        <a:cs typeface="Arial"/>
                      </a:endParaRPr>
                    </a:p>
                    <a:p>
                      <a:pPr>
                        <a:defRPr/>
                      </a:pPr>
                      <a:endParaRPr sz="11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61276969" name="Textfeld 1761276968"/>
          <p:cNvSpPr txBox="1"/>
          <p:nvPr/>
        </p:nvSpPr>
        <p:spPr bwMode="auto">
          <a:xfrm>
            <a:off x="6210601" y="1040955"/>
            <a:ext cx="3479199" cy="723917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de-CH" sz="1100">
                <a:solidFill>
                  <a:srgbClr val="000000"/>
                </a:solidFill>
                <a:ea typeface="Calibri"/>
              </a:rPr>
              <a:t>Brillen/Hörgeräte anziehen oder bereitlegen.</a:t>
            </a:r>
            <a:endParaRPr lang="de-CH" sz="1100"/>
          </a:p>
          <a:p>
            <a:pPr>
              <a:defRPr/>
            </a:pPr>
            <a:r>
              <a:rPr lang="de-CH" sz="1100">
                <a:solidFill>
                  <a:srgbClr val="000000"/>
                </a:solidFill>
                <a:ea typeface="Calibri"/>
              </a:rPr>
              <a:t>Die eigene Kleidung und Schuhe tragen, wenn es möglich ist.</a:t>
            </a:r>
            <a:endParaRPr lang="de-CH" sz="1100"/>
          </a:p>
          <a:p>
            <a:pPr>
              <a:defRPr/>
            </a:pPr>
            <a:r>
              <a:rPr lang="de-CH" sz="1100">
                <a:solidFill>
                  <a:srgbClr val="000000"/>
                </a:solidFill>
                <a:ea typeface="Calibri"/>
              </a:rPr>
              <a:t>Tagesplanung mitteilen.</a:t>
            </a:r>
            <a:endParaRPr lang="de-CH" sz="110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58986" y="1040955"/>
            <a:ext cx="944913" cy="92783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793946" y="2602926"/>
            <a:ext cx="970090" cy="97009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880992" y="4098358"/>
            <a:ext cx="914818" cy="914818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853823" y="5349832"/>
            <a:ext cx="959487" cy="95948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095341" y="2708920"/>
            <a:ext cx="833754" cy="83375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116832" y="4077072"/>
            <a:ext cx="788495" cy="78849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7142252" y="5157192"/>
            <a:ext cx="691067" cy="94236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 flipH="0" flipV="0">
            <a:off x="3080792" y="5502724"/>
            <a:ext cx="1022620" cy="1022620"/>
          </a:xfrm>
          <a:prstGeom prst="rect">
            <a:avLst/>
          </a:prstGeom>
        </p:spPr>
      </p:pic>
      <p:pic>
        <p:nvPicPr>
          <p:cNvPr id="1866979476" name="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 flipH="0" flipV="0">
            <a:off x="3080792" y="4443142"/>
            <a:ext cx="1059581" cy="10595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onlyoffice/8.0.1.31</Application>
  <DocSecurity>0</DocSecurity>
  <PresentationFormat>A4-Papier (210 x 297 mm)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wadmin</dc:creator>
  <cp:keywords/>
  <dc:description/>
  <dc:identifier/>
  <dc:language/>
  <cp:lastModifiedBy>Anonym</cp:lastModifiedBy>
  <cp:revision>55</cp:revision>
  <dcterms:modified xsi:type="dcterms:W3CDTF">2025-02-12T08:28:32Z</dcterms:modified>
  <cp:category/>
  <cp:contentStatus/>
  <cp:version/>
</cp:coreProperties>
</file>